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33" r:id="rId6"/>
    <p:sldId id="316" r:id="rId7"/>
    <p:sldId id="318" r:id="rId8"/>
    <p:sldId id="319" r:id="rId9"/>
    <p:sldId id="320" r:id="rId10"/>
    <p:sldId id="321" r:id="rId11"/>
    <p:sldId id="322" r:id="rId12"/>
    <p:sldId id="323" r:id="rId13"/>
    <p:sldId id="324" r:id="rId14"/>
    <p:sldId id="334" r:id="rId15"/>
    <p:sldId id="325" r:id="rId16"/>
    <p:sldId id="326" r:id="rId17"/>
    <p:sldId id="335" r:id="rId18"/>
    <p:sldId id="327" r:id="rId19"/>
    <p:sldId id="331" r:id="rId20"/>
    <p:sldId id="332" r:id="rId21"/>
    <p:sldId id="336" r:id="rId22"/>
  </p:sldIdLst>
  <p:sldSz cx="12188825" cy="6858000"/>
  <p:notesSz cx="6858000" cy="9144000"/>
  <p:custDataLst>
    <p:tags r:id="rId23"/>
  </p:custDataLst>
  <p:defaultTextStyle>
    <a:defPPr>
      <a:defRPr lang="es-CO"/>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BBB"/>
    <a:srgbClr val="14212F"/>
    <a:srgbClr val="6588A7"/>
    <a:srgbClr val="3E6984"/>
    <a:srgbClr val="396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07" d="100"/>
          <a:sy n="107" d="100"/>
        </p:scale>
        <p:origin x="138" y="144"/>
      </p:cViewPr>
      <p:guideLst>
        <p:guide orient="horz" pos="2160"/>
        <p:guide pos="2880"/>
        <p:guide pos="3839"/>
      </p:guideLst>
    </p:cSldViewPr>
  </p:slideViewPr>
  <p:notesTextViewPr>
    <p:cViewPr>
      <p:scale>
        <a:sx n="3" d="2"/>
        <a:sy n="3" d="2"/>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162" y="2130427"/>
            <a:ext cx="10360501"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361903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21350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6898" y="274639"/>
            <a:ext cx="2742486"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09441" y="274639"/>
            <a:ext cx="802431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389523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301200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833" y="4406902"/>
            <a:ext cx="10360501" cy="1362075"/>
          </a:xfrm>
        </p:spPr>
        <p:txBody>
          <a:bodyPr anchor="t"/>
          <a:lstStyle>
            <a:lvl1pPr algn="l">
              <a:defRPr sz="45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962833" y="2906713"/>
            <a:ext cx="10360501" cy="1500187"/>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227650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09441" y="1600202"/>
            <a:ext cx="5383398" cy="452596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6195986" y="1600202"/>
            <a:ext cx="5383398" cy="452596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7416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442" y="1535114"/>
            <a:ext cx="5385515" cy="639763"/>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442" y="2174875"/>
            <a:ext cx="5385515" cy="3951288"/>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6191757" y="1535114"/>
            <a:ext cx="5387631" cy="639763"/>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1757" y="2174875"/>
            <a:ext cx="5387631" cy="3951288"/>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38927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135044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15955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445" y="273050"/>
            <a:ext cx="4010039" cy="1162051"/>
          </a:xfrm>
        </p:spPr>
        <p:txBody>
          <a:bodyPr anchor="b"/>
          <a:lstStyle>
            <a:lvl1pPr algn="l">
              <a:defRPr sz="22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765492" y="273053"/>
            <a:ext cx="6813892" cy="5853113"/>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609445" y="1435103"/>
            <a:ext cx="4010039" cy="4691063"/>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277227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095" y="4800601"/>
            <a:ext cx="7313295" cy="566739"/>
          </a:xfrm>
        </p:spPr>
        <p:txBody>
          <a:bodyPr anchor="b"/>
          <a:lstStyle>
            <a:lvl1pPr algn="l">
              <a:defRPr sz="22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389095" y="612775"/>
            <a:ext cx="7313295" cy="41148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s-CO"/>
          </a:p>
        </p:txBody>
      </p:sp>
      <p:sp>
        <p:nvSpPr>
          <p:cNvPr id="4" name="3 Marcador de texto"/>
          <p:cNvSpPr>
            <a:spLocks noGrp="1"/>
          </p:cNvSpPr>
          <p:nvPr>
            <p:ph type="body" sz="half" idx="2"/>
          </p:nvPr>
        </p:nvSpPr>
        <p:spPr>
          <a:xfrm>
            <a:off x="2389095" y="5367339"/>
            <a:ext cx="7313295" cy="804863"/>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772C25-D6D2-4327-B841-572F37A43D2C}" type="datetimeFigureOut">
              <a:rPr lang="es-CO" smtClean="0"/>
              <a:t>18/09/2018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F68289E-7FD7-44DD-9FEA-23ECD1E5DF0F}" type="slidenum">
              <a:rPr lang="es-CO" smtClean="0"/>
              <a:t>‹Nº›</a:t>
            </a:fld>
            <a:endParaRPr lang="es-CO"/>
          </a:p>
        </p:txBody>
      </p:sp>
    </p:spTree>
    <p:extLst>
      <p:ext uri="{BB962C8B-B14F-4D97-AF65-F5344CB8AC3E}">
        <p14:creationId xmlns:p14="http://schemas.microsoft.com/office/powerpoint/2010/main" val="21076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441" y="274639"/>
            <a:ext cx="10969943" cy="1143000"/>
          </a:xfrm>
          <a:prstGeom prst="rect">
            <a:avLst/>
          </a:prstGeom>
        </p:spPr>
        <p:txBody>
          <a:bodyPr vert="horz" lIns="101882" tIns="50941" rIns="101882" bIns="50941"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441" y="1600202"/>
            <a:ext cx="10969943" cy="4525963"/>
          </a:xfrm>
          <a:prstGeom prst="rect">
            <a:avLst/>
          </a:prstGeom>
        </p:spPr>
        <p:txBody>
          <a:bodyPr vert="horz" lIns="101882" tIns="50941" rIns="101882" bIns="5094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609441" y="6356351"/>
            <a:ext cx="2844059" cy="365125"/>
          </a:xfrm>
          <a:prstGeom prst="rect">
            <a:avLst/>
          </a:prstGeom>
        </p:spPr>
        <p:txBody>
          <a:bodyPr vert="horz" lIns="101882" tIns="50941" rIns="101882" bIns="50941" rtlCol="0" anchor="ctr"/>
          <a:lstStyle>
            <a:lvl1pPr algn="l">
              <a:defRPr sz="1300">
                <a:solidFill>
                  <a:schemeClr val="tx1">
                    <a:tint val="75000"/>
                  </a:schemeClr>
                </a:solidFill>
              </a:defRPr>
            </a:lvl1pPr>
          </a:lstStyle>
          <a:p>
            <a:fld id="{8E772C25-D6D2-4327-B841-572F37A43D2C}" type="datetimeFigureOut">
              <a:rPr lang="es-CO" smtClean="0"/>
              <a:t>18/09/2018</a:t>
            </a:fld>
            <a:endParaRPr lang="es-CO"/>
          </a:p>
        </p:txBody>
      </p:sp>
      <p:sp>
        <p:nvSpPr>
          <p:cNvPr id="5" name="4 Marcador de pie de página"/>
          <p:cNvSpPr>
            <a:spLocks noGrp="1"/>
          </p:cNvSpPr>
          <p:nvPr>
            <p:ph type="ftr" sz="quarter" idx="3"/>
          </p:nvPr>
        </p:nvSpPr>
        <p:spPr>
          <a:xfrm>
            <a:off x="4164515" y="6356351"/>
            <a:ext cx="3859795" cy="365125"/>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8735325" y="6356351"/>
            <a:ext cx="2844059" cy="365125"/>
          </a:xfrm>
          <a:prstGeom prst="rect">
            <a:avLst/>
          </a:prstGeom>
        </p:spPr>
        <p:txBody>
          <a:bodyPr vert="horz" lIns="101882" tIns="50941" rIns="101882" bIns="50941" rtlCol="0" anchor="ctr"/>
          <a:lstStyle>
            <a:lvl1pPr algn="r">
              <a:defRPr sz="1300">
                <a:solidFill>
                  <a:schemeClr val="tx1">
                    <a:tint val="75000"/>
                  </a:schemeClr>
                </a:solidFill>
              </a:defRPr>
            </a:lvl1pPr>
          </a:lstStyle>
          <a:p>
            <a:fld id="{2F68289E-7FD7-44DD-9FEA-23ECD1E5DF0F}" type="slidenum">
              <a:rPr lang="es-CO" smtClean="0"/>
              <a:t>‹Nº›</a:t>
            </a:fld>
            <a:endParaRPr lang="es-CO"/>
          </a:p>
        </p:txBody>
      </p:sp>
    </p:spTree>
    <p:extLst>
      <p:ext uri="{BB962C8B-B14F-4D97-AF65-F5344CB8AC3E}">
        <p14:creationId xmlns:p14="http://schemas.microsoft.com/office/powerpoint/2010/main" val="1636149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s-CO"/>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9.mp3"/><Relationship Id="rId2" Type="http://schemas.microsoft.com/office/2007/relationships/media" Target="../media/media9.mp3"/><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0.mp3"/><Relationship Id="rId2" Type="http://schemas.microsoft.com/office/2007/relationships/media" Target="../media/media10.mp3"/><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1.mp3"/><Relationship Id="rId2" Type="http://schemas.microsoft.com/office/2007/relationships/media" Target="../media/media11.mp3"/><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2.mp3"/><Relationship Id="rId2" Type="http://schemas.microsoft.com/office/2007/relationships/media" Target="../media/media12.mp3"/><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3.mp3"/><Relationship Id="rId2" Type="http://schemas.microsoft.com/office/2007/relationships/media" Target="../media/media13.mp3"/><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4.mp3"/><Relationship Id="rId2" Type="http://schemas.microsoft.com/office/2007/relationships/media" Target="../media/media14.mp3"/><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5.mp3"/><Relationship Id="rId2" Type="http://schemas.microsoft.com/office/2007/relationships/media" Target="../media/media15.mp3"/><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media16.mp3"/><Relationship Id="rId2" Type="http://schemas.microsoft.com/office/2007/relationships/media" Target="../media/media16.mp3"/><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46091" y="2657876"/>
            <a:ext cx="4932297" cy="1470025"/>
          </a:xfrm>
        </p:spPr>
        <p:txBody>
          <a:bodyPr>
            <a:noAutofit/>
          </a:bodyPr>
          <a:lstStyle/>
          <a:p>
            <a:pPr algn="r"/>
            <a:r>
              <a:rPr lang="es-CO" sz="4000" b="1" dirty="0">
                <a:solidFill>
                  <a:schemeClr val="bg1"/>
                </a:solidFill>
                <a:latin typeface="Tahoma Bold"/>
                <a:cs typeface="Tahoma Bold"/>
              </a:rPr>
              <a:t>Modelo </a:t>
            </a:r>
            <a:r>
              <a:rPr lang="es-CO" sz="4000" b="1" dirty="0" smtClean="0">
                <a:solidFill>
                  <a:schemeClr val="bg1"/>
                </a:solidFill>
                <a:latin typeface="Tahoma Bold"/>
                <a:cs typeface="Tahoma Bold"/>
              </a:rPr>
              <a:t>Educativo</a:t>
            </a:r>
            <a:endParaRPr lang="es-CO" sz="4000" b="1" dirty="0">
              <a:solidFill>
                <a:schemeClr val="bg1"/>
              </a:solidFill>
              <a:latin typeface="Tahoma Bold"/>
              <a:cs typeface="Tahoma Bold"/>
            </a:endParaRPr>
          </a:p>
        </p:txBody>
      </p:sp>
    </p:spTree>
    <p:custDataLst>
      <p:tags r:id="rId1"/>
    </p:custDataLst>
    <p:extLst>
      <p:ext uri="{BB962C8B-B14F-4D97-AF65-F5344CB8AC3E}">
        <p14:creationId xmlns:p14="http://schemas.microsoft.com/office/powerpoint/2010/main" val="206419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1844" y="2204864"/>
            <a:ext cx="10225136" cy="3816424"/>
          </a:xfrm>
        </p:spPr>
        <p:txBody>
          <a:bodyPr anchor="ctr">
            <a:noAutofit/>
          </a:bodyPr>
          <a:lstStyle/>
          <a:p>
            <a:pPr marL="0" indent="0">
              <a:buNone/>
            </a:pPr>
            <a:r>
              <a:rPr lang="es-CO" sz="2800" dirty="0" smtClean="0"/>
              <a:t>La profundidad de las investigaciones de Steiner acerca de la percepción del mundo a través del lenguaje, la lengua y el idioma se puede reconocer en dos de sus frases clave: </a:t>
            </a:r>
          </a:p>
          <a:p>
            <a:pPr marL="0" indent="0">
              <a:buNone/>
            </a:pPr>
            <a:r>
              <a:rPr lang="es-CO" sz="1050" dirty="0" smtClean="0"/>
              <a:t/>
            </a:r>
            <a:br>
              <a:rPr lang="es-CO" sz="1050" dirty="0" smtClean="0"/>
            </a:br>
            <a:r>
              <a:rPr lang="es-CO" sz="2800" i="1" dirty="0" smtClean="0"/>
              <a:t>“Lo que no se nombra no existe.” y</a:t>
            </a:r>
            <a:r>
              <a:rPr lang="es-CO" sz="2800" dirty="0" smtClean="0"/>
              <a:t> </a:t>
            </a:r>
            <a:br>
              <a:rPr lang="es-CO" sz="2800" dirty="0" smtClean="0"/>
            </a:br>
            <a:endParaRPr lang="es-CO" sz="1100" dirty="0" smtClean="0"/>
          </a:p>
          <a:p>
            <a:pPr marL="0" indent="0">
              <a:buNone/>
            </a:pPr>
            <a:r>
              <a:rPr lang="es-CO" sz="2800" i="1" dirty="0" smtClean="0"/>
              <a:t>“La </a:t>
            </a:r>
            <a:r>
              <a:rPr lang="es-CO" sz="2800" i="1" dirty="0"/>
              <a:t>naturaleza del lenguaje no permite definirlo ni explicarlo </a:t>
            </a:r>
            <a:r>
              <a:rPr lang="es-CO" sz="2800" i="1" dirty="0" smtClean="0"/>
              <a:t>sólo como </a:t>
            </a:r>
            <a:r>
              <a:rPr lang="es-CO" sz="2800" i="1" dirty="0"/>
              <a:t>un modo de comunicación, ni caracterizar el habla como una transmisión de </a:t>
            </a:r>
            <a:r>
              <a:rPr lang="es-CO" sz="2800" i="1" dirty="0" smtClean="0"/>
              <a:t>informaciones.”</a:t>
            </a:r>
            <a:endParaRPr lang="es-CO" sz="2800" dirty="0" smtClean="0"/>
          </a:p>
        </p:txBody>
      </p:sp>
      <p:sp>
        <p:nvSpPr>
          <p:cNvPr id="4" name="1 Título"/>
          <p:cNvSpPr txBox="1">
            <a:spLocks/>
          </p:cNvSpPr>
          <p:nvPr/>
        </p:nvSpPr>
        <p:spPr>
          <a:xfrm>
            <a:off x="1207870" y="1052736"/>
            <a:ext cx="5246582"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a:solidFill>
                  <a:srgbClr val="139BBB"/>
                </a:solidFill>
                <a:latin typeface="Tahoma Bold"/>
                <a:cs typeface="Tahoma Bold"/>
              </a:rPr>
              <a:t>George Steiner</a:t>
            </a:r>
          </a:p>
        </p:txBody>
      </p:sp>
      <p:pic>
        <p:nvPicPr>
          <p:cNvPr id="2" name="presentacion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226616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1844" y="1844824"/>
            <a:ext cx="10225136" cy="4752528"/>
          </a:xfrm>
        </p:spPr>
        <p:txBody>
          <a:bodyPr anchor="ctr">
            <a:noAutofit/>
          </a:bodyPr>
          <a:lstStyle/>
          <a:p>
            <a:pPr marL="0" indent="0">
              <a:buNone/>
            </a:pPr>
            <a:r>
              <a:rPr lang="es-CO" sz="2800" dirty="0" smtClean="0"/>
              <a:t>Es importante recordar con precisión:</a:t>
            </a:r>
          </a:p>
          <a:p>
            <a:pPr marL="0" indent="0">
              <a:buNone/>
            </a:pPr>
            <a:r>
              <a:rPr lang="es-CO" sz="2800" b="1" dirty="0" smtClean="0"/>
              <a:t>Lenguaje: </a:t>
            </a:r>
            <a:r>
              <a:rPr lang="es-CO" sz="2800" dirty="0" smtClean="0"/>
              <a:t>Capacidad humana compleja, plurisensorial, para comprender, memorizar, explicar, recordar, relacionar, asociar, abstraer, imaginar, crear, pensar.</a:t>
            </a:r>
          </a:p>
          <a:p>
            <a:pPr marL="0" indent="0">
              <a:buNone/>
            </a:pPr>
            <a:r>
              <a:rPr lang="es-CO" sz="2800" b="1" dirty="0" smtClean="0"/>
              <a:t>Idioma: </a:t>
            </a:r>
            <a:r>
              <a:rPr lang="es-CO" sz="2800" dirty="0" smtClean="0"/>
              <a:t>código, convención, conjunto finito de términos y acepciones, ordenado por la gramática.</a:t>
            </a:r>
          </a:p>
          <a:p>
            <a:pPr marL="0" indent="0">
              <a:buNone/>
            </a:pPr>
            <a:r>
              <a:rPr lang="es-CO" sz="2800" b="1" dirty="0" smtClean="0"/>
              <a:t>Lengua: </a:t>
            </a:r>
            <a:r>
              <a:rPr lang="es-CO" sz="2800" dirty="0" smtClean="0"/>
              <a:t>fenómeno cultural y social que comporta la cosmogonía, la manera de interpretar y expresar la realidad del sujeto en un contexto.</a:t>
            </a:r>
          </a:p>
          <a:p>
            <a:pPr marL="0" indent="0">
              <a:buNone/>
            </a:pPr>
            <a:r>
              <a:rPr lang="es-CO" sz="2800" b="1" dirty="0" smtClean="0"/>
              <a:t>Habla: </a:t>
            </a:r>
            <a:r>
              <a:rPr lang="es-CO" sz="2800" dirty="0" smtClean="0"/>
              <a:t>la música local del idioma. </a:t>
            </a:r>
          </a:p>
        </p:txBody>
      </p:sp>
      <p:sp>
        <p:nvSpPr>
          <p:cNvPr id="5" name="1 Título"/>
          <p:cNvSpPr txBox="1">
            <a:spLocks/>
          </p:cNvSpPr>
          <p:nvPr/>
        </p:nvSpPr>
        <p:spPr>
          <a:xfrm>
            <a:off x="1170087" y="548680"/>
            <a:ext cx="9855094"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En conclusión sobre conocimiento y sintaxis</a:t>
            </a:r>
            <a:endParaRPr lang="es-CO" sz="3200" b="1" dirty="0">
              <a:solidFill>
                <a:srgbClr val="139BBB"/>
              </a:solidFill>
              <a:latin typeface="Tahoma Bold"/>
              <a:cs typeface="Tahoma Bold"/>
            </a:endParaRPr>
          </a:p>
        </p:txBody>
      </p:sp>
      <p:pic>
        <p:nvPicPr>
          <p:cNvPr id="2" name="presentacion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173656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9836" y="1556792"/>
            <a:ext cx="10225136" cy="4189556"/>
          </a:xfrm>
        </p:spPr>
        <p:txBody>
          <a:bodyPr anchor="ctr">
            <a:noAutofit/>
          </a:bodyPr>
          <a:lstStyle/>
          <a:p>
            <a:pPr marL="0" indent="0">
              <a:buNone/>
            </a:pPr>
            <a:r>
              <a:rPr lang="es-CO" sz="2800" dirty="0" smtClean="0"/>
              <a:t>El </a:t>
            </a:r>
            <a:r>
              <a:rPr lang="es-CO" sz="2800" b="1" dirty="0" smtClean="0"/>
              <a:t>conocimiento</a:t>
            </a:r>
            <a:r>
              <a:rPr lang="es-CO" sz="2800" dirty="0" smtClean="0"/>
              <a:t> como fenómeno intelectual, intersubjetivo, íntimo, es determinado por la calidad y agudeza del </a:t>
            </a:r>
            <a:r>
              <a:rPr lang="es-CO" sz="2800" b="1" dirty="0" smtClean="0"/>
              <a:t>lenguaje</a:t>
            </a:r>
            <a:r>
              <a:rPr lang="es-CO" sz="2800" dirty="0" smtClean="0"/>
              <a:t>,</a:t>
            </a:r>
            <a:r>
              <a:rPr lang="es-CO" sz="2800" b="1" dirty="0" smtClean="0"/>
              <a:t> </a:t>
            </a:r>
            <a:r>
              <a:rPr lang="es-CO" sz="2800" dirty="0" smtClean="0"/>
              <a:t>la amplitud y flexibilidad del </a:t>
            </a:r>
            <a:r>
              <a:rPr lang="es-CO" sz="2800" b="1" dirty="0" smtClean="0"/>
              <a:t>Idioma</a:t>
            </a:r>
            <a:r>
              <a:rPr lang="es-CO" sz="2800" dirty="0" smtClean="0"/>
              <a:t>, el alcance y estabilidad de la </a:t>
            </a:r>
            <a:r>
              <a:rPr lang="es-CO" sz="2800" b="1" dirty="0" smtClean="0"/>
              <a:t>Lengua</a:t>
            </a:r>
            <a:r>
              <a:rPr lang="es-CO" sz="2800" dirty="0" smtClean="0"/>
              <a:t>.</a:t>
            </a:r>
          </a:p>
          <a:p>
            <a:pPr marL="0" indent="0">
              <a:buNone/>
            </a:pPr>
            <a:r>
              <a:rPr lang="es-CO" sz="2800" dirty="0" smtClean="0"/>
              <a:t>Lo mismo que en la lengua, </a:t>
            </a:r>
            <a:r>
              <a:rPr lang="es-CO" sz="2800" b="1" dirty="0" smtClean="0"/>
              <a:t>cada disciplina </a:t>
            </a:r>
            <a:r>
              <a:rPr lang="es-CO" sz="2800" dirty="0" smtClean="0"/>
              <a:t>estructura un cuerpo de saberes nombrados con términos semánticos para integrar una especie de interpretación propia; es decir, que tienen un significado formal en el léxico universal </a:t>
            </a:r>
            <a:r>
              <a:rPr lang="es-CO" sz="2800" dirty="0"/>
              <a:t>d</a:t>
            </a:r>
            <a:r>
              <a:rPr lang="es-CO" sz="2800" dirty="0" smtClean="0"/>
              <a:t>el idioma, y uno específico en la disciplina. Por ejemplo: Demandar en Derecho y demandar en economía, la clave de la sintaxis en el modelo es la acepción.</a:t>
            </a:r>
          </a:p>
        </p:txBody>
      </p:sp>
      <p:sp>
        <p:nvSpPr>
          <p:cNvPr id="4" name="1 Título"/>
          <p:cNvSpPr txBox="1">
            <a:spLocks/>
          </p:cNvSpPr>
          <p:nvPr/>
        </p:nvSpPr>
        <p:spPr>
          <a:xfrm>
            <a:off x="1170087" y="548680"/>
            <a:ext cx="9855094"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En conclusión sobre conocimiento  y sintaxis</a:t>
            </a:r>
            <a:endParaRPr lang="es-CO" sz="3200" b="1" dirty="0">
              <a:solidFill>
                <a:srgbClr val="139BBB"/>
              </a:solidFill>
              <a:latin typeface="Tahoma Bold"/>
              <a:cs typeface="Tahoma Bold"/>
            </a:endParaRPr>
          </a:p>
        </p:txBody>
      </p:sp>
      <p:pic>
        <p:nvPicPr>
          <p:cNvPr id="2" name="presentacion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11458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07870" y="1052736"/>
            <a:ext cx="5246582"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Sintaxis en el Modelo</a:t>
            </a:r>
            <a:endParaRPr lang="es-CO" sz="3200" b="1" dirty="0">
              <a:solidFill>
                <a:srgbClr val="139BBB"/>
              </a:solidFill>
              <a:latin typeface="Tahoma Bold"/>
              <a:cs typeface="Tahoma Bold"/>
            </a:endParaRPr>
          </a:p>
        </p:txBody>
      </p:sp>
      <p:sp>
        <p:nvSpPr>
          <p:cNvPr id="5" name="Marcador de contenido 2"/>
          <p:cNvSpPr>
            <a:spLocks noGrp="1"/>
          </p:cNvSpPr>
          <p:nvPr>
            <p:ph idx="1"/>
          </p:nvPr>
        </p:nvSpPr>
        <p:spPr>
          <a:xfrm>
            <a:off x="1053852" y="2708920"/>
            <a:ext cx="10225136" cy="2088232"/>
          </a:xfrm>
        </p:spPr>
        <p:txBody>
          <a:bodyPr anchor="ctr">
            <a:noAutofit/>
          </a:bodyPr>
          <a:lstStyle/>
          <a:p>
            <a:pPr marL="0" indent="0">
              <a:buNone/>
            </a:pPr>
            <a:r>
              <a:rPr lang="es-CO" sz="2800" i="1" dirty="0" smtClean="0"/>
              <a:t>“Cada profesión tiene unos códigos, y quien pretenda ejercerla debe apropiarse de ellos. La manera como los códigos se van articulando en cada profesión y van configurando su marco teórico, su discurso propio se llama sintaxis” </a:t>
            </a:r>
            <a:r>
              <a:rPr lang="es-CO" sz="2000" i="1" dirty="0" smtClean="0"/>
              <a:t>Pg. 50 y 51</a:t>
            </a:r>
            <a:endParaRPr lang="es-CO" sz="2800" dirty="0"/>
          </a:p>
        </p:txBody>
      </p:sp>
      <p:sp>
        <p:nvSpPr>
          <p:cNvPr id="6" name="Marcador de contenido 2"/>
          <p:cNvSpPr txBox="1">
            <a:spLocks/>
          </p:cNvSpPr>
          <p:nvPr/>
        </p:nvSpPr>
        <p:spPr>
          <a:xfrm>
            <a:off x="477788" y="6021288"/>
            <a:ext cx="7344816" cy="612774"/>
          </a:xfrm>
          <a:prstGeom prst="rect">
            <a:avLst/>
          </a:prstGeom>
        </p:spPr>
        <p:txBody>
          <a:bodyPr vert="horz" lIns="101882" tIns="50941" rIns="101882" bIns="50941" rtlCol="0" anchor="ctr">
            <a:noAutofit/>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s-CO" sz="1600" dirty="0" smtClean="0"/>
              <a:t>Unigarro, M. A. (2017). Un modelo educativo crítico con enfoque de competencias. Ediciones Universidad Cooperativa de Colombia. Bogotá. </a:t>
            </a:r>
          </a:p>
        </p:txBody>
      </p:sp>
      <p:pic>
        <p:nvPicPr>
          <p:cNvPr id="2" name="presentacion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29750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07870" y="1052736"/>
            <a:ext cx="5246582"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Sintaxis en el Modelo</a:t>
            </a:r>
            <a:endParaRPr lang="es-CO" sz="3200" b="1" dirty="0">
              <a:solidFill>
                <a:srgbClr val="139BBB"/>
              </a:solidFill>
              <a:latin typeface="Tahoma Bold"/>
              <a:cs typeface="Tahoma Bold"/>
            </a:endParaRPr>
          </a:p>
        </p:txBody>
      </p:sp>
      <p:sp>
        <p:nvSpPr>
          <p:cNvPr id="5" name="Marcador de contenido 2"/>
          <p:cNvSpPr>
            <a:spLocks noGrp="1"/>
          </p:cNvSpPr>
          <p:nvPr>
            <p:ph idx="1"/>
          </p:nvPr>
        </p:nvSpPr>
        <p:spPr>
          <a:xfrm>
            <a:off x="984111" y="2276872"/>
            <a:ext cx="10225136" cy="3168352"/>
          </a:xfrm>
        </p:spPr>
        <p:txBody>
          <a:bodyPr anchor="ctr">
            <a:noAutofit/>
          </a:bodyPr>
          <a:lstStyle/>
          <a:p>
            <a:pPr marL="0" indent="0">
              <a:buNone/>
            </a:pPr>
            <a:r>
              <a:rPr lang="es-CO" sz="2800" dirty="0" smtClean="0"/>
              <a:t>Cuando un médico dice: </a:t>
            </a:r>
            <a:r>
              <a:rPr lang="es-CO" sz="2800" i="1" dirty="0" smtClean="0"/>
              <a:t>“Trauma encefálico craneal, compromiso cervical, luxación aparente, pérdida del sentido”</a:t>
            </a:r>
            <a:r>
              <a:rPr lang="es-CO" sz="2800" dirty="0" smtClean="0"/>
              <a:t>. Cuando un economista dice: </a:t>
            </a:r>
            <a:r>
              <a:rPr lang="es-CO" sz="2800" i="1" dirty="0" smtClean="0"/>
              <a:t>“hiperinflación causada por constreñimiento crítico de aparato industrial, cierre de los mercados externos, disminución de las </a:t>
            </a:r>
            <a:r>
              <a:rPr lang="es-CO" sz="2800" i="1" dirty="0"/>
              <a:t>exportaciones</a:t>
            </a:r>
            <a:r>
              <a:rPr lang="es-CO" sz="2800" i="1" dirty="0" smtClean="0"/>
              <a:t>”. Cada uno e</a:t>
            </a:r>
            <a:r>
              <a:rPr lang="es-CO" sz="2800" dirty="0" smtClean="0"/>
              <a:t>stá </a:t>
            </a:r>
            <a:r>
              <a:rPr lang="es-CO" sz="2800" dirty="0"/>
              <a:t>condensando sus apreciaciones y </a:t>
            </a:r>
            <a:r>
              <a:rPr lang="es-CO" sz="2800" dirty="0" smtClean="0"/>
              <a:t>conocimiento. Y así cada profesión desarrolla eficiencia en la comunicación, con base en el dominio de estos códigos.</a:t>
            </a:r>
            <a:endParaRPr lang="es-CO" sz="2800" dirty="0"/>
          </a:p>
        </p:txBody>
      </p:sp>
      <p:pic>
        <p:nvPicPr>
          <p:cNvPr id="2" name="presentacion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34933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07870" y="764704"/>
            <a:ext cx="7622846" cy="858753"/>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Sintaxis en el Modelo Educativo</a:t>
            </a:r>
            <a:endParaRPr lang="es-CO" sz="3200" b="1" dirty="0">
              <a:solidFill>
                <a:srgbClr val="139BBB"/>
              </a:solidFill>
              <a:latin typeface="Tahoma Bold"/>
              <a:cs typeface="Tahoma Bold"/>
            </a:endParaRPr>
          </a:p>
        </p:txBody>
      </p:sp>
      <p:sp>
        <p:nvSpPr>
          <p:cNvPr id="7" name="Marcador de contenido 2"/>
          <p:cNvSpPr txBox="1">
            <a:spLocks/>
          </p:cNvSpPr>
          <p:nvPr/>
        </p:nvSpPr>
        <p:spPr>
          <a:xfrm>
            <a:off x="981844" y="1700808"/>
            <a:ext cx="10225136" cy="4176465"/>
          </a:xfrm>
          <a:prstGeom prst="rect">
            <a:avLst/>
          </a:prstGeom>
        </p:spPr>
        <p:txBody>
          <a:bodyPr vert="horz" lIns="101882" tIns="50941" rIns="101882" bIns="50941" rtlCol="0" anchor="ctr">
            <a:noAutofit/>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s-CO" sz="2800" dirty="0" smtClean="0"/>
              <a:t>En el modelo se aplica la sintaxis de dos formas: </a:t>
            </a:r>
          </a:p>
          <a:p>
            <a:pPr marL="0" indent="0">
              <a:buFont typeface="Arial" panose="020B0604020202020204" pitchFamily="34" charset="0"/>
              <a:buNone/>
            </a:pPr>
            <a:r>
              <a:rPr lang="es-CO" sz="2800" dirty="0" smtClean="0"/>
              <a:t>1. Se propicia la optimización de la comprensión del estudiante, con el manejo progresivo, permanente y preciso de los términos propios de la disciplina. Dominar la jerga y optimizar su uso preciso. </a:t>
            </a:r>
          </a:p>
          <a:p>
            <a:pPr marL="0" indent="0">
              <a:buFont typeface="Arial" panose="020B0604020202020204" pitchFamily="34" charset="0"/>
              <a:buNone/>
            </a:pPr>
            <a:endParaRPr lang="es-CO" sz="1800" dirty="0"/>
          </a:p>
          <a:p>
            <a:pPr marL="0" indent="0">
              <a:buNone/>
            </a:pPr>
            <a:r>
              <a:rPr lang="es-CO" sz="2800" dirty="0" smtClean="0"/>
              <a:t>2. Por </a:t>
            </a:r>
            <a:r>
              <a:rPr lang="es-CO" sz="2800" dirty="0"/>
              <a:t>parte del </a:t>
            </a:r>
            <a:r>
              <a:rPr lang="es-CO" sz="2800" dirty="0" smtClean="0"/>
              <a:t>profesor se aplica para evaluar el estado de desarrollo de la competencia  del estudiante, con base en una escala de verbos, que eleva su complejidad en forma progresiva, que es el núcleo de la rúbrica.</a:t>
            </a:r>
            <a:endParaRPr lang="es-CO" sz="2800" dirty="0"/>
          </a:p>
        </p:txBody>
      </p:sp>
      <p:pic>
        <p:nvPicPr>
          <p:cNvPr id="2" name="presentacion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4482"/>
            <a:ext cx="609600" cy="609600"/>
          </a:xfrm>
          <a:prstGeom prst="rect">
            <a:avLst/>
          </a:prstGeom>
        </p:spPr>
      </p:pic>
    </p:spTree>
    <p:custDataLst>
      <p:tags r:id="rId1"/>
    </p:custDataLst>
    <p:extLst>
      <p:ext uri="{BB962C8B-B14F-4D97-AF65-F5344CB8AC3E}">
        <p14:creationId xmlns:p14="http://schemas.microsoft.com/office/powerpoint/2010/main" val="400952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95130" y="2195736"/>
            <a:ext cx="10127874" cy="3321495"/>
          </a:xfrm>
        </p:spPr>
        <p:txBody>
          <a:bodyPr>
            <a:normAutofit fontScale="92500"/>
          </a:bodyPr>
          <a:lstStyle/>
          <a:p>
            <a:pPr marL="0" indent="0">
              <a:lnSpc>
                <a:spcPct val="110000"/>
              </a:lnSpc>
              <a:spcAft>
                <a:spcPts val="1200"/>
              </a:spcAft>
              <a:buNone/>
            </a:pPr>
            <a:r>
              <a:rPr lang="es-CO" sz="2400" dirty="0" smtClean="0">
                <a:solidFill>
                  <a:schemeClr val="tx1">
                    <a:lumMod val="75000"/>
                    <a:lumOff val="25000"/>
                  </a:schemeClr>
                </a:solidFill>
              </a:rPr>
              <a:t>Para construir un acervo de conceptos específicos de una disciplina, lo cual a su vez, permitirá estructurar el conocimiento de manera formal, pertinente de todos los programas que desarrollan docencia, investigación y extensión en la universidad. </a:t>
            </a:r>
          </a:p>
          <a:p>
            <a:pPr marL="0" indent="0">
              <a:lnSpc>
                <a:spcPct val="110000"/>
              </a:lnSpc>
              <a:spcAft>
                <a:spcPts val="1200"/>
              </a:spcAft>
              <a:buNone/>
            </a:pPr>
            <a:r>
              <a:rPr lang="es-CO" sz="2400" dirty="0" smtClean="0">
                <a:solidFill>
                  <a:schemeClr val="tx1">
                    <a:lumMod val="75000"/>
                    <a:lumOff val="25000"/>
                  </a:schemeClr>
                </a:solidFill>
              </a:rPr>
              <a:t>El conocimiento nuevo surgirá cuando se tenga clara la trayectoria científica e histórica de los hitos de la disciplina, de los términos que la nombran, de los retos que plantea, de las soluciones que logra. La cohesión de una comunidad de aprendizaje, está en gran parte en un léxico apropiado, unificado, estandarizado y validado internacionalmente.</a:t>
            </a:r>
          </a:p>
        </p:txBody>
      </p:sp>
      <p:cxnSp>
        <p:nvCxnSpPr>
          <p:cNvPr id="10" name="Conector recto 9"/>
          <p:cNvCxnSpPr/>
          <p:nvPr/>
        </p:nvCxnSpPr>
        <p:spPr>
          <a:xfrm>
            <a:off x="1341884" y="1556792"/>
            <a:ext cx="5184576" cy="0"/>
          </a:xfrm>
          <a:prstGeom prst="line">
            <a:avLst/>
          </a:prstGeom>
          <a:ln>
            <a:solidFill>
              <a:srgbClr val="139BBB"/>
            </a:solidFill>
          </a:ln>
        </p:spPr>
        <p:style>
          <a:lnRef idx="2">
            <a:schemeClr val="accent1"/>
          </a:lnRef>
          <a:fillRef idx="0">
            <a:schemeClr val="accent1"/>
          </a:fillRef>
          <a:effectRef idx="1">
            <a:schemeClr val="accent1"/>
          </a:effectRef>
          <a:fontRef idx="minor">
            <a:schemeClr val="tx1"/>
          </a:fontRef>
        </p:style>
      </p:cxnSp>
      <p:sp>
        <p:nvSpPr>
          <p:cNvPr id="5" name="1 Título"/>
          <p:cNvSpPr txBox="1">
            <a:spLocks/>
          </p:cNvSpPr>
          <p:nvPr/>
        </p:nvSpPr>
        <p:spPr>
          <a:xfrm>
            <a:off x="1197868" y="620688"/>
            <a:ext cx="6398710"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Para </a:t>
            </a:r>
            <a:r>
              <a:rPr lang="es-CO" sz="3200" b="1" dirty="0">
                <a:solidFill>
                  <a:srgbClr val="139BBB"/>
                </a:solidFill>
                <a:latin typeface="Tahoma Bold"/>
                <a:cs typeface="Tahoma Bold"/>
              </a:rPr>
              <a:t>qué </a:t>
            </a:r>
            <a:r>
              <a:rPr lang="es-CO" sz="3200" b="1" dirty="0" smtClean="0">
                <a:solidFill>
                  <a:srgbClr val="139BBB"/>
                </a:solidFill>
                <a:latin typeface="Tahoma Bold"/>
                <a:cs typeface="Tahoma Bold"/>
              </a:rPr>
              <a:t>sintaxis </a:t>
            </a:r>
            <a:r>
              <a:rPr lang="es-CO" sz="3200" b="1" dirty="0">
                <a:solidFill>
                  <a:srgbClr val="139BBB"/>
                </a:solidFill>
                <a:latin typeface="Tahoma Bold"/>
                <a:cs typeface="Tahoma Bold"/>
              </a:rPr>
              <a:t>y rúbrica  </a:t>
            </a:r>
          </a:p>
        </p:txBody>
      </p:sp>
      <p:pic>
        <p:nvPicPr>
          <p:cNvPr id="2" name="presentacion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84523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31662" y="2195736"/>
            <a:ext cx="10127874" cy="3753543"/>
          </a:xfrm>
        </p:spPr>
        <p:txBody>
          <a:bodyPr>
            <a:normAutofit lnSpcReduction="10000"/>
          </a:bodyPr>
          <a:lstStyle/>
          <a:p>
            <a:pPr marL="0" indent="0">
              <a:lnSpc>
                <a:spcPct val="110000"/>
              </a:lnSpc>
              <a:spcAft>
                <a:spcPts val="1200"/>
              </a:spcAft>
              <a:buNone/>
            </a:pPr>
            <a:r>
              <a:rPr lang="es-CO" sz="2400" dirty="0" smtClean="0">
                <a:solidFill>
                  <a:schemeClr val="tx1">
                    <a:lumMod val="75000"/>
                    <a:lumOff val="25000"/>
                  </a:schemeClr>
                </a:solidFill>
              </a:rPr>
              <a:t>El código surge como surge el conocimiento mismo, de la investigación: </a:t>
            </a:r>
          </a:p>
          <a:p>
            <a:pPr marL="457200" indent="-457200">
              <a:lnSpc>
                <a:spcPct val="110000"/>
              </a:lnSpc>
              <a:spcAft>
                <a:spcPts val="1200"/>
              </a:spcAft>
              <a:buFont typeface="+mj-lt"/>
              <a:buAutoNum type="arabicPeriod"/>
            </a:pPr>
            <a:r>
              <a:rPr lang="es-CO" sz="2400" dirty="0" smtClean="0">
                <a:solidFill>
                  <a:schemeClr val="tx1">
                    <a:lumMod val="75000"/>
                    <a:lumOff val="25000"/>
                  </a:schemeClr>
                </a:solidFill>
              </a:rPr>
              <a:t>Descubrimiento (o invención).</a:t>
            </a:r>
          </a:p>
          <a:p>
            <a:pPr marL="457200" indent="-457200">
              <a:lnSpc>
                <a:spcPct val="110000"/>
              </a:lnSpc>
              <a:spcAft>
                <a:spcPts val="1200"/>
              </a:spcAft>
              <a:buFont typeface="+mj-lt"/>
              <a:buAutoNum type="arabicPeriod"/>
            </a:pPr>
            <a:r>
              <a:rPr lang="es-CO" sz="2400" dirty="0" smtClean="0">
                <a:solidFill>
                  <a:schemeClr val="tx1">
                    <a:lumMod val="75000"/>
                    <a:lumOff val="25000"/>
                  </a:schemeClr>
                </a:solidFill>
              </a:rPr>
              <a:t>Estandarización (Protocolos y acuerdos)</a:t>
            </a:r>
          </a:p>
          <a:p>
            <a:pPr marL="457200" indent="-457200">
              <a:lnSpc>
                <a:spcPct val="110000"/>
              </a:lnSpc>
              <a:spcAft>
                <a:spcPts val="1200"/>
              </a:spcAft>
              <a:buFont typeface="+mj-lt"/>
              <a:buAutoNum type="arabicPeriod"/>
            </a:pPr>
            <a:r>
              <a:rPr lang="es-CO" sz="2400" dirty="0" smtClean="0">
                <a:solidFill>
                  <a:schemeClr val="tx1">
                    <a:lumMod val="75000"/>
                    <a:lumOff val="25000"/>
                  </a:schemeClr>
                </a:solidFill>
              </a:rPr>
              <a:t>Validación (Certificaciones, comunidades)</a:t>
            </a:r>
          </a:p>
          <a:p>
            <a:pPr marL="457200" indent="-457200">
              <a:lnSpc>
                <a:spcPct val="110000"/>
              </a:lnSpc>
              <a:spcAft>
                <a:spcPts val="1200"/>
              </a:spcAft>
              <a:buFont typeface="+mj-lt"/>
              <a:buAutoNum type="arabicPeriod"/>
            </a:pPr>
            <a:r>
              <a:rPr lang="es-CO" sz="2400" dirty="0" smtClean="0">
                <a:solidFill>
                  <a:schemeClr val="tx1">
                    <a:lumMod val="75000"/>
                    <a:lumOff val="25000"/>
                  </a:schemeClr>
                </a:solidFill>
              </a:rPr>
              <a:t>Protección (Convenciones de registro).</a:t>
            </a:r>
          </a:p>
          <a:p>
            <a:pPr marL="457200" indent="-457200">
              <a:lnSpc>
                <a:spcPct val="110000"/>
              </a:lnSpc>
              <a:spcAft>
                <a:spcPts val="1200"/>
              </a:spcAft>
              <a:buFont typeface="+mj-lt"/>
              <a:buAutoNum type="arabicPeriod"/>
            </a:pPr>
            <a:r>
              <a:rPr lang="es-CO" sz="2400" dirty="0" smtClean="0">
                <a:solidFill>
                  <a:schemeClr val="tx1">
                    <a:lumMod val="75000"/>
                    <a:lumOff val="25000"/>
                  </a:schemeClr>
                </a:solidFill>
              </a:rPr>
              <a:t>Divulgación (Disponibilidad)</a:t>
            </a:r>
          </a:p>
          <a:p>
            <a:pPr marL="0" indent="0">
              <a:lnSpc>
                <a:spcPct val="110000"/>
              </a:lnSpc>
              <a:spcAft>
                <a:spcPts val="1200"/>
              </a:spcAft>
              <a:buNone/>
            </a:pPr>
            <a:endParaRPr lang="es-CO" sz="2400" dirty="0" smtClean="0">
              <a:solidFill>
                <a:schemeClr val="tx1">
                  <a:lumMod val="75000"/>
                  <a:lumOff val="25000"/>
                </a:schemeClr>
              </a:solidFill>
            </a:endParaRPr>
          </a:p>
        </p:txBody>
      </p:sp>
      <p:sp>
        <p:nvSpPr>
          <p:cNvPr id="7" name="1 Título"/>
          <p:cNvSpPr txBox="1">
            <a:spLocks/>
          </p:cNvSpPr>
          <p:nvPr/>
        </p:nvSpPr>
        <p:spPr>
          <a:xfrm>
            <a:off x="1197868" y="620688"/>
            <a:ext cx="6398710"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Para </a:t>
            </a:r>
            <a:r>
              <a:rPr lang="es-CO" sz="3200" b="1" dirty="0">
                <a:solidFill>
                  <a:srgbClr val="139BBB"/>
                </a:solidFill>
                <a:latin typeface="Tahoma Bold"/>
                <a:cs typeface="Tahoma Bold"/>
              </a:rPr>
              <a:t>qué Sintaxis y rúbrica  </a:t>
            </a:r>
          </a:p>
        </p:txBody>
      </p:sp>
      <p:pic>
        <p:nvPicPr>
          <p:cNvPr id="2" name="presentacion1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4773"/>
            <a:ext cx="609600" cy="609600"/>
          </a:xfrm>
          <a:prstGeom prst="rect">
            <a:avLst/>
          </a:prstGeom>
        </p:spPr>
      </p:pic>
    </p:spTree>
    <p:custDataLst>
      <p:tags r:id="rId1"/>
    </p:custDataLst>
    <p:extLst>
      <p:ext uri="{BB962C8B-B14F-4D97-AF65-F5344CB8AC3E}">
        <p14:creationId xmlns:p14="http://schemas.microsoft.com/office/powerpoint/2010/main" val="2316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9" y="-58871"/>
            <a:ext cx="12184380" cy="6858000"/>
          </a:xfrm>
          <a:prstGeom prst="rect">
            <a:avLst/>
          </a:prstGeom>
        </p:spPr>
      </p:pic>
      <p:sp>
        <p:nvSpPr>
          <p:cNvPr id="11" name="CuadroTexto 10"/>
          <p:cNvSpPr txBox="1"/>
          <p:nvPr/>
        </p:nvSpPr>
        <p:spPr>
          <a:xfrm>
            <a:off x="1238949" y="3322263"/>
            <a:ext cx="9721080" cy="1618905"/>
          </a:xfrm>
          <a:prstGeom prst="rect">
            <a:avLst/>
          </a:prstGeom>
          <a:noFill/>
        </p:spPr>
        <p:txBody>
          <a:bodyPr wrap="square" rtlCol="0">
            <a:spAutoFit/>
          </a:bodyPr>
          <a:lstStyle/>
          <a:p>
            <a:pPr algn="ctr">
              <a:lnSpc>
                <a:spcPct val="80000"/>
              </a:lnSpc>
            </a:pPr>
            <a:r>
              <a:rPr lang="es-CO" sz="2800" b="1" dirty="0">
                <a:solidFill>
                  <a:schemeClr val="bg1"/>
                </a:solidFill>
              </a:rPr>
              <a:t>C</a:t>
            </a:r>
            <a:r>
              <a:rPr lang="es-CO" sz="2800" b="1" dirty="0" smtClean="0">
                <a:solidFill>
                  <a:schemeClr val="bg1"/>
                </a:solidFill>
              </a:rPr>
              <a:t>arlos  Julio Restrepo Velásquez</a:t>
            </a:r>
            <a:endParaRPr lang="es-CO" sz="2800" b="1" dirty="0">
              <a:solidFill>
                <a:schemeClr val="bg1"/>
              </a:solidFill>
            </a:endParaRPr>
          </a:p>
          <a:p>
            <a:pPr algn="ctr">
              <a:lnSpc>
                <a:spcPct val="80000"/>
              </a:lnSpc>
            </a:pPr>
            <a:r>
              <a:rPr lang="es-ES" b="1" dirty="0">
                <a:solidFill>
                  <a:schemeClr val="bg1"/>
                </a:solidFill>
              </a:rPr>
              <a:t>c</a:t>
            </a:r>
            <a:r>
              <a:rPr lang="es-ES" b="1" dirty="0" smtClean="0">
                <a:solidFill>
                  <a:schemeClr val="bg1"/>
                </a:solidFill>
              </a:rPr>
              <a:t>arlos.restrepov@ucc.edu.co</a:t>
            </a:r>
          </a:p>
          <a:p>
            <a:pPr algn="ctr">
              <a:lnSpc>
                <a:spcPct val="80000"/>
              </a:lnSpc>
            </a:pPr>
            <a:endParaRPr lang="es-ES" sz="4000" b="1" dirty="0" smtClean="0">
              <a:solidFill>
                <a:schemeClr val="bg1"/>
              </a:solidFill>
            </a:endParaRPr>
          </a:p>
          <a:p>
            <a:pPr algn="ctr">
              <a:lnSpc>
                <a:spcPct val="80000"/>
              </a:lnSpc>
            </a:pPr>
            <a:r>
              <a:rPr lang="es-ES" sz="3200" b="1" dirty="0" smtClean="0">
                <a:solidFill>
                  <a:schemeClr val="bg1"/>
                </a:solidFill>
              </a:rPr>
              <a:t>Observatorio para la Gestión de Conocimiento</a:t>
            </a:r>
            <a:endParaRPr lang="es-ES" sz="3200" b="1" dirty="0">
              <a:solidFill>
                <a:schemeClr val="bg1"/>
              </a:solidFill>
            </a:endParaRPr>
          </a:p>
        </p:txBody>
      </p:sp>
      <p:sp>
        <p:nvSpPr>
          <p:cNvPr id="4" name="1 Título"/>
          <p:cNvSpPr txBox="1">
            <a:spLocks/>
          </p:cNvSpPr>
          <p:nvPr/>
        </p:nvSpPr>
        <p:spPr>
          <a:xfrm>
            <a:off x="-746347" y="1094879"/>
            <a:ext cx="13537504" cy="1470025"/>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s-CO" sz="4800" b="1" dirty="0" smtClean="0">
                <a:solidFill>
                  <a:schemeClr val="bg1"/>
                </a:solidFill>
                <a:effectLst>
                  <a:outerShdw blurRad="38100" dist="38100" dir="2700000" algn="tl">
                    <a:srgbClr val="000000">
                      <a:alpha val="43137"/>
                    </a:srgbClr>
                  </a:outerShdw>
                </a:effectLst>
                <a:latin typeface="Tahoma Bold"/>
                <a:cs typeface="Tahoma Bold"/>
              </a:rPr>
              <a:t>Sintaxis-Conocimiento</a:t>
            </a:r>
          </a:p>
          <a:p>
            <a:r>
              <a:rPr lang="es-CO" sz="4800" b="1" dirty="0" smtClean="0">
                <a:solidFill>
                  <a:schemeClr val="bg1"/>
                </a:solidFill>
                <a:effectLst>
                  <a:outerShdw blurRad="38100" dist="38100" dir="2700000" algn="tl">
                    <a:srgbClr val="000000">
                      <a:alpha val="43137"/>
                    </a:srgbClr>
                  </a:outerShdw>
                </a:effectLst>
                <a:latin typeface="Tahoma Bold"/>
                <a:cs typeface="Tahoma Bold"/>
              </a:rPr>
              <a:t>Conocimiento-Sintaxis</a:t>
            </a:r>
            <a:endParaRPr lang="es-CO" sz="4800" b="1" dirty="0">
              <a:solidFill>
                <a:schemeClr val="bg1"/>
              </a:solidFill>
              <a:effectLst>
                <a:outerShdw blurRad="38100" dist="38100" dir="2700000" algn="tl">
                  <a:srgbClr val="000000">
                    <a:alpha val="43137"/>
                  </a:srgbClr>
                </a:outerShdw>
              </a:effectLst>
              <a:latin typeface="Tahoma Bold"/>
              <a:cs typeface="Tahoma Bold"/>
            </a:endParaRPr>
          </a:p>
        </p:txBody>
      </p:sp>
      <p:pic>
        <p:nvPicPr>
          <p:cNvPr id="2" name="presentacion1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40" y="-17690"/>
            <a:ext cx="609600" cy="609600"/>
          </a:xfrm>
          <a:prstGeom prst="rect">
            <a:avLst/>
          </a:prstGeom>
        </p:spPr>
      </p:pic>
    </p:spTree>
    <p:custDataLst>
      <p:tags r:id="rId1"/>
    </p:custDataLst>
    <p:extLst>
      <p:ext uri="{BB962C8B-B14F-4D97-AF65-F5344CB8AC3E}">
        <p14:creationId xmlns:p14="http://schemas.microsoft.com/office/powerpoint/2010/main" val="403893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9" y="-58871"/>
            <a:ext cx="12184380" cy="6858000"/>
          </a:xfrm>
          <a:prstGeom prst="rect">
            <a:avLst/>
          </a:prstGeom>
        </p:spPr>
      </p:pic>
      <p:sp>
        <p:nvSpPr>
          <p:cNvPr id="11" name="CuadroTexto 10"/>
          <p:cNvSpPr txBox="1"/>
          <p:nvPr/>
        </p:nvSpPr>
        <p:spPr>
          <a:xfrm>
            <a:off x="1238949" y="3322263"/>
            <a:ext cx="9721080" cy="1618905"/>
          </a:xfrm>
          <a:prstGeom prst="rect">
            <a:avLst/>
          </a:prstGeom>
          <a:noFill/>
        </p:spPr>
        <p:txBody>
          <a:bodyPr wrap="square" rtlCol="0">
            <a:spAutoFit/>
          </a:bodyPr>
          <a:lstStyle/>
          <a:p>
            <a:pPr algn="ctr">
              <a:lnSpc>
                <a:spcPct val="80000"/>
              </a:lnSpc>
            </a:pPr>
            <a:r>
              <a:rPr lang="es-CO" sz="2800" b="1" dirty="0">
                <a:solidFill>
                  <a:schemeClr val="bg1"/>
                </a:solidFill>
              </a:rPr>
              <a:t>C</a:t>
            </a:r>
            <a:r>
              <a:rPr lang="es-CO" sz="2800" b="1" dirty="0" smtClean="0">
                <a:solidFill>
                  <a:schemeClr val="bg1"/>
                </a:solidFill>
              </a:rPr>
              <a:t>arlos  Julio Restrepo Velásquez</a:t>
            </a:r>
            <a:endParaRPr lang="es-CO" sz="2800" b="1" dirty="0">
              <a:solidFill>
                <a:schemeClr val="bg1"/>
              </a:solidFill>
            </a:endParaRPr>
          </a:p>
          <a:p>
            <a:pPr algn="ctr">
              <a:lnSpc>
                <a:spcPct val="80000"/>
              </a:lnSpc>
            </a:pPr>
            <a:r>
              <a:rPr lang="es-ES" b="1" dirty="0">
                <a:solidFill>
                  <a:schemeClr val="bg1"/>
                </a:solidFill>
              </a:rPr>
              <a:t>c</a:t>
            </a:r>
            <a:r>
              <a:rPr lang="es-ES" b="1" dirty="0" smtClean="0">
                <a:solidFill>
                  <a:schemeClr val="bg1"/>
                </a:solidFill>
              </a:rPr>
              <a:t>arlos.restrepov@ucc.edu.co</a:t>
            </a:r>
          </a:p>
          <a:p>
            <a:pPr algn="ctr">
              <a:lnSpc>
                <a:spcPct val="80000"/>
              </a:lnSpc>
            </a:pPr>
            <a:endParaRPr lang="es-ES" sz="4000" b="1" dirty="0" smtClean="0">
              <a:solidFill>
                <a:schemeClr val="bg1"/>
              </a:solidFill>
            </a:endParaRPr>
          </a:p>
          <a:p>
            <a:pPr algn="ctr">
              <a:lnSpc>
                <a:spcPct val="80000"/>
              </a:lnSpc>
            </a:pPr>
            <a:r>
              <a:rPr lang="es-ES" sz="3200" b="1" dirty="0" smtClean="0">
                <a:solidFill>
                  <a:schemeClr val="bg1"/>
                </a:solidFill>
              </a:rPr>
              <a:t>Observatorio para la Gestión de Conocimiento</a:t>
            </a:r>
            <a:endParaRPr lang="es-ES" sz="3200" b="1" dirty="0">
              <a:solidFill>
                <a:schemeClr val="bg1"/>
              </a:solidFill>
            </a:endParaRPr>
          </a:p>
        </p:txBody>
      </p:sp>
      <p:sp>
        <p:nvSpPr>
          <p:cNvPr id="4" name="1 Título"/>
          <p:cNvSpPr txBox="1">
            <a:spLocks/>
          </p:cNvSpPr>
          <p:nvPr/>
        </p:nvSpPr>
        <p:spPr>
          <a:xfrm>
            <a:off x="7299" y="1196752"/>
            <a:ext cx="12063777" cy="1470025"/>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s-CO" sz="4000" b="1" dirty="0" smtClean="0">
                <a:solidFill>
                  <a:schemeClr val="bg1"/>
                </a:solidFill>
                <a:effectLst>
                  <a:outerShdw blurRad="38100" dist="38100" dir="2700000" algn="tl">
                    <a:srgbClr val="000000">
                      <a:alpha val="43137"/>
                    </a:srgbClr>
                  </a:outerShdw>
                </a:effectLst>
                <a:latin typeface="Tahoma Bold"/>
                <a:cs typeface="Tahoma Bold"/>
              </a:rPr>
              <a:t>Sintaxis-Conocimiento</a:t>
            </a:r>
          </a:p>
          <a:p>
            <a:r>
              <a:rPr lang="es-CO" sz="4000" b="1" dirty="0" smtClean="0">
                <a:solidFill>
                  <a:schemeClr val="bg1"/>
                </a:solidFill>
                <a:effectLst>
                  <a:outerShdw blurRad="38100" dist="38100" dir="2700000" algn="tl">
                    <a:srgbClr val="000000">
                      <a:alpha val="43137"/>
                    </a:srgbClr>
                  </a:outerShdw>
                </a:effectLst>
                <a:latin typeface="Tahoma Bold"/>
                <a:cs typeface="Tahoma Bold"/>
              </a:rPr>
              <a:t>Conocimiento-Sintaxis</a:t>
            </a:r>
            <a:endParaRPr lang="es-CO" sz="4000" b="1" dirty="0">
              <a:solidFill>
                <a:schemeClr val="bg1"/>
              </a:solidFill>
              <a:effectLst>
                <a:outerShdw blurRad="38100" dist="38100" dir="2700000" algn="tl">
                  <a:srgbClr val="000000">
                    <a:alpha val="43137"/>
                  </a:srgbClr>
                </a:outerShdw>
              </a:effectLst>
              <a:latin typeface="Tahoma Bold"/>
              <a:cs typeface="Tahoma Bold"/>
            </a:endParaRPr>
          </a:p>
        </p:txBody>
      </p:sp>
      <p:pic>
        <p:nvPicPr>
          <p:cNvPr id="3" name="presentacion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3329" y="0"/>
            <a:ext cx="609600" cy="609600"/>
          </a:xfrm>
          <a:prstGeom prst="rect">
            <a:avLst/>
          </a:prstGeom>
        </p:spPr>
      </p:pic>
    </p:spTree>
    <p:custDataLst>
      <p:tags r:id="rId1"/>
    </p:custDataLst>
    <p:extLst>
      <p:ext uri="{BB962C8B-B14F-4D97-AF65-F5344CB8AC3E}">
        <p14:creationId xmlns:p14="http://schemas.microsoft.com/office/powerpoint/2010/main" val="41097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66020" y="2332037"/>
            <a:ext cx="7344816" cy="2681139"/>
          </a:xfrm>
        </p:spPr>
        <p:txBody>
          <a:bodyPr anchor="ctr">
            <a:noAutofit/>
          </a:bodyPr>
          <a:lstStyle/>
          <a:p>
            <a:pPr marL="0" indent="0">
              <a:buNone/>
            </a:pPr>
            <a:r>
              <a:rPr lang="es-CO" sz="2800" dirty="0" smtClean="0"/>
              <a:t>“La </a:t>
            </a:r>
            <a:r>
              <a:rPr lang="es-CO" sz="2800" dirty="0"/>
              <a:t>conjunción de </a:t>
            </a:r>
            <a:r>
              <a:rPr lang="es-CO" sz="2800" dirty="0" smtClean="0"/>
              <a:t>conocimientos (</a:t>
            </a:r>
            <a:r>
              <a:rPr lang="es-CO" sz="2800" dirty="0"/>
              <a:t>sintaxis), actitudes (semántica</a:t>
            </a:r>
            <a:r>
              <a:rPr lang="es-CO" sz="2800" dirty="0" smtClean="0"/>
              <a:t>) y </a:t>
            </a:r>
            <a:r>
              <a:rPr lang="es-CO" sz="2800" dirty="0"/>
              <a:t>habilidades (pragmática) </a:t>
            </a:r>
            <a:r>
              <a:rPr lang="es-CO" sz="2800" dirty="0" smtClean="0"/>
              <a:t>que se </a:t>
            </a:r>
            <a:r>
              <a:rPr lang="es-CO" sz="2800" dirty="0"/>
              <a:t>da en </a:t>
            </a:r>
            <a:r>
              <a:rPr lang="es-CO" sz="2800" i="1" dirty="0"/>
              <a:t>L</a:t>
            </a:r>
            <a:r>
              <a:rPr lang="es-CO" sz="2800" i="1" dirty="0" smtClean="0"/>
              <a:t>a </a:t>
            </a:r>
            <a:r>
              <a:rPr lang="es-CO" sz="2800" i="1" dirty="0"/>
              <a:t>C</a:t>
            </a:r>
            <a:r>
              <a:rPr lang="es-CO" sz="2800" i="1" dirty="0" smtClean="0"/>
              <a:t>ompetencia</a:t>
            </a:r>
            <a:r>
              <a:rPr lang="es-CO" sz="2800" dirty="0" smtClean="0"/>
              <a:t> </a:t>
            </a:r>
            <a:r>
              <a:rPr lang="es-CO" sz="2800" u="sng" dirty="0"/>
              <a:t>es </a:t>
            </a:r>
            <a:r>
              <a:rPr lang="es-CO" sz="2800" u="sng" dirty="0" smtClean="0"/>
              <a:t>lo que </a:t>
            </a:r>
            <a:r>
              <a:rPr lang="es-CO" sz="2800" u="sng" dirty="0"/>
              <a:t>concreta </a:t>
            </a:r>
            <a:r>
              <a:rPr lang="es-CO" sz="2800" dirty="0"/>
              <a:t>la </a:t>
            </a:r>
            <a:r>
              <a:rPr lang="es-CO" sz="2800" u="sng" dirty="0"/>
              <a:t>posibilidad</a:t>
            </a:r>
            <a:r>
              <a:rPr lang="es-CO" sz="2800" dirty="0"/>
              <a:t> </a:t>
            </a:r>
            <a:r>
              <a:rPr lang="es-CO" sz="2800" dirty="0" smtClean="0"/>
              <a:t>de articular </a:t>
            </a:r>
            <a:r>
              <a:rPr lang="es-CO" sz="2800" dirty="0"/>
              <a:t>el </a:t>
            </a:r>
            <a:r>
              <a:rPr lang="es-CO" sz="2800" i="1" dirty="0" smtClean="0"/>
              <a:t>saber</a:t>
            </a:r>
            <a:r>
              <a:rPr lang="es-CO" sz="2800" dirty="0"/>
              <a:t>, el </a:t>
            </a:r>
            <a:r>
              <a:rPr lang="es-CO" sz="2800" i="1" dirty="0"/>
              <a:t>ser</a:t>
            </a:r>
            <a:r>
              <a:rPr lang="es-CO" sz="2800" dirty="0"/>
              <a:t> y el </a:t>
            </a:r>
            <a:r>
              <a:rPr lang="es-CO" sz="2800" i="1" dirty="0"/>
              <a:t>hacer</a:t>
            </a:r>
            <a:r>
              <a:rPr lang="es-CO" sz="2800" dirty="0" smtClean="0"/>
              <a:t>.”  </a:t>
            </a:r>
            <a:r>
              <a:rPr lang="es-CO" sz="2000" dirty="0" smtClean="0"/>
              <a:t>Pg. 51</a:t>
            </a:r>
            <a:endParaRPr lang="es-CO" sz="2800" dirty="0" smtClean="0"/>
          </a:p>
        </p:txBody>
      </p:sp>
      <p:sp>
        <p:nvSpPr>
          <p:cNvPr id="4" name="1 Título"/>
          <p:cNvSpPr txBox="1">
            <a:spLocks/>
          </p:cNvSpPr>
          <p:nvPr/>
        </p:nvSpPr>
        <p:spPr>
          <a:xfrm>
            <a:off x="1207870" y="1052736"/>
            <a:ext cx="5246582"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Idea central</a:t>
            </a:r>
            <a:endParaRPr lang="es-CO" sz="3200" b="1" dirty="0">
              <a:solidFill>
                <a:srgbClr val="139BBB"/>
              </a:solidFill>
              <a:latin typeface="Tahoma Bold"/>
              <a:cs typeface="Tahoma Bold"/>
            </a:endParaRPr>
          </a:p>
        </p:txBody>
      </p:sp>
      <p:sp>
        <p:nvSpPr>
          <p:cNvPr id="5" name="Marcador de contenido 2"/>
          <p:cNvSpPr txBox="1">
            <a:spLocks/>
          </p:cNvSpPr>
          <p:nvPr/>
        </p:nvSpPr>
        <p:spPr>
          <a:xfrm>
            <a:off x="477788" y="6021288"/>
            <a:ext cx="7344816" cy="612774"/>
          </a:xfrm>
          <a:prstGeom prst="rect">
            <a:avLst/>
          </a:prstGeom>
        </p:spPr>
        <p:txBody>
          <a:bodyPr vert="horz" lIns="101882" tIns="50941" rIns="101882" bIns="50941" rtlCol="0" anchor="ctr">
            <a:noAutofit/>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s-CO" sz="1600" dirty="0" smtClean="0"/>
              <a:t>Unigarro, M. A. (2017). Un modelo educativo crítico con enfoque de competencias. Ediciones Universidad Cooperativa de Colombia. Bogotá. </a:t>
            </a:r>
          </a:p>
        </p:txBody>
      </p:sp>
      <p:pic>
        <p:nvPicPr>
          <p:cNvPr id="6" name="presentacion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15276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45940" y="2332037"/>
            <a:ext cx="8064896" cy="2105075"/>
          </a:xfrm>
        </p:spPr>
        <p:txBody>
          <a:bodyPr anchor="ctr">
            <a:noAutofit/>
          </a:bodyPr>
          <a:lstStyle/>
          <a:p>
            <a:pPr marL="0" indent="0">
              <a:buNone/>
            </a:pPr>
            <a:r>
              <a:rPr lang="es-CO" sz="2800" dirty="0" smtClean="0"/>
              <a:t>¿</a:t>
            </a:r>
            <a:r>
              <a:rPr lang="es-CO" sz="2800" dirty="0" smtClean="0"/>
              <a:t>Por qué </a:t>
            </a:r>
            <a:r>
              <a:rPr lang="es-CO" sz="2800" dirty="0" smtClean="0"/>
              <a:t>la sintaxis, en la perspectiva que investiga y propone Noam Chomsky, se incorpora al Modelo Educativo de la Universidad Cooperativa de Colombia?</a:t>
            </a:r>
          </a:p>
        </p:txBody>
      </p:sp>
      <p:sp>
        <p:nvSpPr>
          <p:cNvPr id="4" name="1 Título"/>
          <p:cNvSpPr txBox="1">
            <a:spLocks/>
          </p:cNvSpPr>
          <p:nvPr/>
        </p:nvSpPr>
        <p:spPr>
          <a:xfrm>
            <a:off x="1207870" y="1052736"/>
            <a:ext cx="5246582"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Pregunta clave</a:t>
            </a:r>
            <a:endParaRPr lang="es-CO" sz="3200" b="1" dirty="0">
              <a:solidFill>
                <a:srgbClr val="139BBB"/>
              </a:solidFill>
              <a:latin typeface="Tahoma Bold"/>
              <a:cs typeface="Tahoma Bold"/>
            </a:endParaRPr>
          </a:p>
        </p:txBody>
      </p:sp>
      <p:pic>
        <p:nvPicPr>
          <p:cNvPr id="6" name="presentacion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254035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7870" y="1988840"/>
            <a:ext cx="7334814" cy="2304256"/>
          </a:xfrm>
        </p:spPr>
        <p:txBody>
          <a:bodyPr anchor="ctr">
            <a:noAutofit/>
          </a:bodyPr>
          <a:lstStyle/>
          <a:p>
            <a:pPr marL="0" indent="0">
              <a:buNone/>
            </a:pPr>
            <a:r>
              <a:rPr lang="es-CO" sz="2800" dirty="0" smtClean="0"/>
              <a:t>Filósofo, </a:t>
            </a:r>
            <a:r>
              <a:rPr lang="es-CO" sz="2800" dirty="0"/>
              <a:t>lingüista, escritor político, pedagogo, crítico de medios, profesor universitario, escritor, publicista y periodista, </a:t>
            </a:r>
            <a:r>
              <a:rPr lang="es-CO" sz="2800" dirty="0" smtClean="0"/>
              <a:t>nacido en </a:t>
            </a:r>
            <a:r>
              <a:rPr lang="es-CO" sz="2800" dirty="0" err="1" smtClean="0"/>
              <a:t>Pensylvania</a:t>
            </a:r>
            <a:r>
              <a:rPr lang="es-CO" sz="2800" dirty="0" smtClean="0"/>
              <a:t> USA en 1928, anarquista-socialista-libertario</a:t>
            </a:r>
            <a:r>
              <a:rPr lang="es-CO" sz="2800" dirty="0"/>
              <a:t>. </a:t>
            </a:r>
            <a:r>
              <a:rPr lang="es-CO" sz="2000" dirty="0"/>
              <a:t>(Libros: 17 sobre lingüística y 36 sobre </a:t>
            </a:r>
            <a:r>
              <a:rPr lang="es-CO" sz="2000" dirty="0" smtClean="0"/>
              <a:t>política) </a:t>
            </a:r>
            <a:endParaRPr lang="es-CO" sz="2800" dirty="0" smtClean="0"/>
          </a:p>
        </p:txBody>
      </p:sp>
      <p:sp>
        <p:nvSpPr>
          <p:cNvPr id="4" name="1 Título"/>
          <p:cNvSpPr txBox="1">
            <a:spLocks/>
          </p:cNvSpPr>
          <p:nvPr/>
        </p:nvSpPr>
        <p:spPr>
          <a:xfrm>
            <a:off x="1207870" y="1052736"/>
            <a:ext cx="5246582"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Noam Chomsky</a:t>
            </a:r>
            <a:endParaRPr lang="es-CO" sz="3200" b="1" dirty="0">
              <a:solidFill>
                <a:srgbClr val="139BBB"/>
              </a:solidFill>
              <a:latin typeface="Tahoma Bold"/>
              <a:cs typeface="Tahoma Bold"/>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0071" y="1179451"/>
            <a:ext cx="2181529" cy="3277057"/>
          </a:xfrm>
          <a:prstGeom prst="rect">
            <a:avLst/>
          </a:prstGeom>
        </p:spPr>
      </p:pic>
      <p:sp>
        <p:nvSpPr>
          <p:cNvPr id="7" name="Marcador de contenido 2"/>
          <p:cNvSpPr txBox="1">
            <a:spLocks/>
          </p:cNvSpPr>
          <p:nvPr/>
        </p:nvSpPr>
        <p:spPr>
          <a:xfrm>
            <a:off x="1269876" y="4132237"/>
            <a:ext cx="7334814" cy="2105075"/>
          </a:xfrm>
          <a:prstGeom prst="rect">
            <a:avLst/>
          </a:prstGeom>
        </p:spPr>
        <p:txBody>
          <a:bodyPr vert="horz" lIns="101882" tIns="50941" rIns="101882" bIns="50941" rtlCol="0" anchor="ctr">
            <a:noAutofit/>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s-CO" sz="2800" dirty="0" smtClean="0"/>
              <a:t>En 1957, cuando tenía 29 años, propuso en su tesis doctoral, una: </a:t>
            </a:r>
            <a:r>
              <a:rPr lang="es-CO" sz="2800" i="1" dirty="0" smtClean="0"/>
              <a:t>“Estructura lógica de la teoría lingüística”</a:t>
            </a:r>
            <a:r>
              <a:rPr lang="es-CO" sz="2800" dirty="0" smtClean="0"/>
              <a:t>. </a:t>
            </a:r>
          </a:p>
        </p:txBody>
      </p:sp>
      <p:pic>
        <p:nvPicPr>
          <p:cNvPr id="2" name="presentacion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243028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3852" y="1931978"/>
            <a:ext cx="9495054" cy="4161318"/>
          </a:xfrm>
        </p:spPr>
        <p:txBody>
          <a:bodyPr anchor="ctr">
            <a:noAutofit/>
          </a:bodyPr>
          <a:lstStyle/>
          <a:p>
            <a:pPr marL="0" indent="0">
              <a:buNone/>
            </a:pPr>
            <a:r>
              <a:rPr lang="es-CO" sz="2800" dirty="0" smtClean="0"/>
              <a:t>Hasta entonces, </a:t>
            </a:r>
            <a:r>
              <a:rPr lang="es-CO" sz="2800" dirty="0"/>
              <a:t>se creía que </a:t>
            </a:r>
            <a:r>
              <a:rPr lang="es-CO" sz="2800" dirty="0" smtClean="0"/>
              <a:t>el lenguaje se adquiría desde fuera del ser humano con entrenamiento, aprendizaje </a:t>
            </a:r>
            <a:r>
              <a:rPr lang="es-CO" sz="2800" dirty="0"/>
              <a:t>y </a:t>
            </a:r>
            <a:r>
              <a:rPr lang="es-CO" sz="2800" dirty="0" smtClean="0"/>
              <a:t>asociación, lo mismo que otro tipo de habilidades. Al contrario Chomsky postula </a:t>
            </a:r>
            <a:r>
              <a:rPr lang="es-CO" sz="2800" dirty="0"/>
              <a:t>la existencia de un dispositivo cerebral </a:t>
            </a:r>
            <a:r>
              <a:rPr lang="es-CO" sz="2800" dirty="0" smtClean="0"/>
              <a:t>innato, como un «</a:t>
            </a:r>
            <a:r>
              <a:rPr lang="es-CO" sz="2800" dirty="0"/>
              <a:t>órgano del lenguaje</a:t>
            </a:r>
            <a:r>
              <a:rPr lang="es-CO" sz="2800" dirty="0" smtClean="0"/>
              <a:t>», para aprenderlo </a:t>
            </a:r>
            <a:r>
              <a:rPr lang="es-CO" sz="2800" dirty="0"/>
              <a:t>y </a:t>
            </a:r>
            <a:r>
              <a:rPr lang="es-CO" sz="2800" dirty="0" smtClean="0"/>
              <a:t>utilizarlo como por instinto. </a:t>
            </a:r>
            <a:r>
              <a:rPr lang="es-CO" sz="2800" dirty="0"/>
              <a:t>Comprobó </a:t>
            </a:r>
            <a:r>
              <a:rPr lang="es-CO" sz="2800" dirty="0" smtClean="0"/>
              <a:t>también que existe una gramática universal presente en todos los idioma-lenguas, porque halló los mismos conceptos: sustancia, cualidad y movimiento, que dan lugar a categorías gramaticales como sustantivo, adjetivo y verbo.</a:t>
            </a:r>
          </a:p>
        </p:txBody>
      </p:sp>
      <p:sp>
        <p:nvSpPr>
          <p:cNvPr id="4" name="1 Título"/>
          <p:cNvSpPr txBox="1">
            <a:spLocks/>
          </p:cNvSpPr>
          <p:nvPr/>
        </p:nvSpPr>
        <p:spPr>
          <a:xfrm>
            <a:off x="1207870" y="1194860"/>
            <a:ext cx="5246582" cy="858753"/>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Noam Chomsky</a:t>
            </a:r>
            <a:endParaRPr lang="es-CO" sz="3200" b="1" dirty="0">
              <a:solidFill>
                <a:srgbClr val="139BBB"/>
              </a:solidFill>
              <a:latin typeface="Tahoma Bold"/>
              <a:cs typeface="Tahoma Bold"/>
            </a:endParaRPr>
          </a:p>
        </p:txBody>
      </p:sp>
      <p:pic>
        <p:nvPicPr>
          <p:cNvPr id="2" name="presentacion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17564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7870" y="1988840"/>
            <a:ext cx="9495054" cy="3729270"/>
          </a:xfrm>
        </p:spPr>
        <p:txBody>
          <a:bodyPr anchor="ctr">
            <a:noAutofit/>
          </a:bodyPr>
          <a:lstStyle/>
          <a:p>
            <a:pPr marL="0" indent="0">
              <a:buNone/>
            </a:pPr>
            <a:r>
              <a:rPr lang="es-CO" sz="2800" dirty="0" smtClean="0"/>
              <a:t>En consecuencia, un niño puede aprender muy rápido una o dos o tres idioma-lenguas a las cuales esté expuesto en forma permanente, sólo con ejercitar ese órgano del lenguaje, en secuencias de expresiones, con unas reglas básicas y unos valores éticos y estéticos de esas expresiones. Chomsky demostró que el orden de estas expresiones se puede caracterizar en general, esto es: estructura sintáctica, propia y parte de la gramática formal de cada idioma-lengua. </a:t>
            </a:r>
          </a:p>
        </p:txBody>
      </p:sp>
      <p:sp>
        <p:nvSpPr>
          <p:cNvPr id="4" name="1 Título"/>
          <p:cNvSpPr txBox="1">
            <a:spLocks/>
          </p:cNvSpPr>
          <p:nvPr/>
        </p:nvSpPr>
        <p:spPr>
          <a:xfrm>
            <a:off x="1207870" y="1052736"/>
            <a:ext cx="5246582"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Noam Chomsky</a:t>
            </a:r>
            <a:endParaRPr lang="es-CO" sz="3200" b="1" dirty="0">
              <a:solidFill>
                <a:srgbClr val="139BBB"/>
              </a:solidFill>
              <a:latin typeface="Tahoma Bold"/>
              <a:cs typeface="Tahoma Bold"/>
            </a:endParaRPr>
          </a:p>
        </p:txBody>
      </p:sp>
      <p:pic>
        <p:nvPicPr>
          <p:cNvPr id="2" name="presentacion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34561" y="22702"/>
            <a:ext cx="609600" cy="609600"/>
          </a:xfrm>
          <a:prstGeom prst="rect">
            <a:avLst/>
          </a:prstGeom>
        </p:spPr>
      </p:pic>
    </p:spTree>
    <p:custDataLst>
      <p:tags r:id="rId1"/>
    </p:custDataLst>
    <p:extLst>
      <p:ext uri="{BB962C8B-B14F-4D97-AF65-F5344CB8AC3E}">
        <p14:creationId xmlns:p14="http://schemas.microsoft.com/office/powerpoint/2010/main" val="206159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7870" y="2238110"/>
            <a:ext cx="9495054" cy="2919082"/>
          </a:xfrm>
        </p:spPr>
        <p:txBody>
          <a:bodyPr anchor="ctr">
            <a:noAutofit/>
          </a:bodyPr>
          <a:lstStyle/>
          <a:p>
            <a:pPr marL="0" indent="0">
              <a:buNone/>
            </a:pPr>
            <a:r>
              <a:rPr lang="es-CO" sz="2800" dirty="0" smtClean="0"/>
              <a:t>Se sabe que con unas normas </a:t>
            </a:r>
            <a:r>
              <a:rPr lang="es-CO" sz="2800" u="sng" dirty="0" smtClean="0"/>
              <a:t>precisas</a:t>
            </a:r>
            <a:r>
              <a:rPr lang="es-CO" sz="2800" dirty="0" smtClean="0"/>
              <a:t> y </a:t>
            </a:r>
            <a:r>
              <a:rPr lang="es-CO" sz="2800" dirty="0"/>
              <a:t>un conjunto </a:t>
            </a:r>
            <a:r>
              <a:rPr lang="es-CO" sz="2800" u="sng" dirty="0"/>
              <a:t>finito</a:t>
            </a:r>
            <a:r>
              <a:rPr lang="es-CO" sz="2800" dirty="0"/>
              <a:t> de términos, los humanos </a:t>
            </a:r>
            <a:r>
              <a:rPr lang="es-CO" sz="2800" dirty="0" smtClean="0"/>
              <a:t>podemos generar un </a:t>
            </a:r>
            <a:r>
              <a:rPr lang="es-CO" sz="2800" dirty="0"/>
              <a:t>número </a:t>
            </a:r>
            <a:r>
              <a:rPr lang="es-CO" sz="2800" u="sng" dirty="0"/>
              <a:t>infinito</a:t>
            </a:r>
            <a:r>
              <a:rPr lang="es-CO" sz="2800" dirty="0"/>
              <a:t> de frases, incluidas frases </a:t>
            </a:r>
            <a:r>
              <a:rPr lang="es-CO" sz="2800" dirty="0" smtClean="0"/>
              <a:t>nunca antes dichas: esa función que puede ser nombrada como </a:t>
            </a:r>
            <a:r>
              <a:rPr lang="es-CO" sz="2800" i="1" dirty="0" smtClean="0"/>
              <a:t>conceptualizar</a:t>
            </a:r>
            <a:r>
              <a:rPr lang="es-CO" sz="2800" dirty="0" smtClean="0"/>
              <a:t>, </a:t>
            </a:r>
            <a:r>
              <a:rPr lang="es-CO" sz="2800" i="1" dirty="0" smtClean="0"/>
              <a:t>nombrar, abstraer, crear</a:t>
            </a:r>
            <a:r>
              <a:rPr lang="es-CO" sz="2800" dirty="0" smtClean="0"/>
              <a:t> nuestros propios pensamientos, es la base de la generación de </a:t>
            </a:r>
            <a:r>
              <a:rPr lang="es-CO" sz="2800" b="1" i="1" dirty="0" smtClean="0"/>
              <a:t>conocimiento</a:t>
            </a:r>
            <a:r>
              <a:rPr lang="es-CO" sz="2800" dirty="0" smtClean="0"/>
              <a:t>. </a:t>
            </a:r>
          </a:p>
        </p:txBody>
      </p:sp>
      <p:sp>
        <p:nvSpPr>
          <p:cNvPr id="4" name="1 Título"/>
          <p:cNvSpPr txBox="1">
            <a:spLocks/>
          </p:cNvSpPr>
          <p:nvPr/>
        </p:nvSpPr>
        <p:spPr>
          <a:xfrm>
            <a:off x="1207870" y="1052736"/>
            <a:ext cx="5246582"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smtClean="0">
                <a:solidFill>
                  <a:srgbClr val="139BBB"/>
                </a:solidFill>
                <a:latin typeface="Tahoma Bold"/>
                <a:cs typeface="Tahoma Bold"/>
              </a:rPr>
              <a:t>Noam Chomsky</a:t>
            </a:r>
            <a:endParaRPr lang="es-CO" sz="3200" b="1" dirty="0">
              <a:solidFill>
                <a:srgbClr val="139BBB"/>
              </a:solidFill>
              <a:latin typeface="Tahoma Bold"/>
              <a:cs typeface="Tahoma Bold"/>
            </a:endParaRPr>
          </a:p>
        </p:txBody>
      </p:sp>
      <p:pic>
        <p:nvPicPr>
          <p:cNvPr id="2" name="presentacion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40" y="13737"/>
            <a:ext cx="609600" cy="609600"/>
          </a:xfrm>
          <a:prstGeom prst="rect">
            <a:avLst/>
          </a:prstGeom>
        </p:spPr>
      </p:pic>
    </p:spTree>
    <p:custDataLst>
      <p:tags r:id="rId1"/>
    </p:custDataLst>
    <p:extLst>
      <p:ext uri="{BB962C8B-B14F-4D97-AF65-F5344CB8AC3E}">
        <p14:creationId xmlns:p14="http://schemas.microsoft.com/office/powerpoint/2010/main" val="53745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3852" y="2195736"/>
            <a:ext cx="7128792" cy="3681536"/>
          </a:xfrm>
        </p:spPr>
        <p:txBody>
          <a:bodyPr anchor="ctr">
            <a:noAutofit/>
          </a:bodyPr>
          <a:lstStyle/>
          <a:p>
            <a:pPr marL="0" indent="0">
              <a:buNone/>
            </a:pPr>
            <a:r>
              <a:rPr lang="es-CO" sz="2800" dirty="0"/>
              <a:t>Paris 1929. </a:t>
            </a:r>
            <a:r>
              <a:rPr lang="es-CO" sz="2800" dirty="0" smtClean="0"/>
              <a:t>Profesor</a:t>
            </a:r>
            <a:r>
              <a:rPr lang="es-CO" sz="2800" dirty="0"/>
              <a:t>, crítico y teórico de la literatura y de la cultura. Escritor políglota </a:t>
            </a:r>
            <a:r>
              <a:rPr lang="es-CO" sz="2400" dirty="0"/>
              <a:t>(traductor en francés, alemán, inglés, italiano, griego, latín) </a:t>
            </a:r>
            <a:r>
              <a:rPr lang="es-CO" sz="2800" dirty="0"/>
              <a:t>y trilingüe perfecto, tiene tres lenguas maternas </a:t>
            </a:r>
            <a:r>
              <a:rPr lang="es-CO" sz="2400" dirty="0"/>
              <a:t>(fue educado </a:t>
            </a:r>
            <a:r>
              <a:rPr lang="es-CO" sz="2400" dirty="0" smtClean="0"/>
              <a:t>al mismo tiempo </a:t>
            </a:r>
            <a:r>
              <a:rPr lang="es-CO" sz="2400" dirty="0"/>
              <a:t>en alemán, francés e inglés). </a:t>
            </a:r>
            <a:r>
              <a:rPr lang="es-CO" sz="2800" dirty="0"/>
              <a:t>Se define como una persona extraterritorial</a:t>
            </a:r>
            <a:r>
              <a:rPr lang="es-CO" sz="2800" dirty="0" smtClean="0"/>
              <a:t>.</a:t>
            </a:r>
          </a:p>
        </p:txBody>
      </p:sp>
      <p:sp>
        <p:nvSpPr>
          <p:cNvPr id="4" name="1 Título"/>
          <p:cNvSpPr txBox="1">
            <a:spLocks/>
          </p:cNvSpPr>
          <p:nvPr/>
        </p:nvSpPr>
        <p:spPr>
          <a:xfrm>
            <a:off x="1207870" y="1052736"/>
            <a:ext cx="5246582" cy="1143000"/>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s-CO" sz="3200" b="1" dirty="0">
                <a:solidFill>
                  <a:srgbClr val="139BBB"/>
                </a:solidFill>
                <a:latin typeface="Tahoma Bold"/>
                <a:cs typeface="Tahoma Bold"/>
              </a:rPr>
              <a:t>George Steiner</a:t>
            </a:r>
          </a:p>
        </p:txBody>
      </p:sp>
      <p:sp>
        <p:nvSpPr>
          <p:cNvPr id="2" name="Rectángulo 1"/>
          <p:cNvSpPr/>
          <p:nvPr/>
        </p:nvSpPr>
        <p:spPr>
          <a:xfrm>
            <a:off x="8378792" y="4725144"/>
            <a:ext cx="3522439" cy="400110"/>
          </a:xfrm>
          <a:prstGeom prst="rect">
            <a:avLst/>
          </a:prstGeom>
        </p:spPr>
        <p:txBody>
          <a:bodyPr wrap="none">
            <a:spAutoFit/>
          </a:bodyPr>
          <a:lstStyle/>
          <a:p>
            <a:r>
              <a:rPr lang="es-CO" i="1" dirty="0" smtClean="0">
                <a:solidFill>
                  <a:prstClr val="black"/>
                </a:solidFill>
              </a:rPr>
              <a:t>“Lo que no se nombra no existe”</a:t>
            </a:r>
            <a:endParaRPr lang="es-CO" sz="1600" dirty="0"/>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9611" y="1331444"/>
            <a:ext cx="2520802" cy="3105170"/>
          </a:xfrm>
          <a:prstGeom prst="rect">
            <a:avLst/>
          </a:prstGeom>
        </p:spPr>
      </p:pic>
      <p:sp>
        <p:nvSpPr>
          <p:cNvPr id="7" name="Rectángulo 6"/>
          <p:cNvSpPr/>
          <p:nvPr/>
        </p:nvSpPr>
        <p:spPr>
          <a:xfrm>
            <a:off x="308722" y="548680"/>
            <a:ext cx="7343549" cy="400110"/>
          </a:xfrm>
          <a:prstGeom prst="rect">
            <a:avLst/>
          </a:prstGeom>
        </p:spPr>
        <p:txBody>
          <a:bodyPr wrap="none">
            <a:spAutoFit/>
          </a:bodyPr>
          <a:lstStyle/>
          <a:p>
            <a:r>
              <a:rPr lang="es-CO" i="1" dirty="0" smtClean="0">
                <a:solidFill>
                  <a:prstClr val="black"/>
                </a:solidFill>
              </a:rPr>
              <a:t>Otro referente respecto a la relación entre conocimiento y sintaxis es:</a:t>
            </a:r>
            <a:endParaRPr lang="es-CO" sz="1600" dirty="0"/>
          </a:p>
        </p:txBody>
      </p:sp>
      <p:pic>
        <p:nvPicPr>
          <p:cNvPr id="5" name="presentacion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40" y="0"/>
            <a:ext cx="609600" cy="609600"/>
          </a:xfrm>
          <a:prstGeom prst="rect">
            <a:avLst/>
          </a:prstGeom>
        </p:spPr>
      </p:pic>
    </p:spTree>
    <p:custDataLst>
      <p:tags r:id="rId1"/>
    </p:custDataLst>
    <p:extLst>
      <p:ext uri="{BB962C8B-B14F-4D97-AF65-F5344CB8AC3E}">
        <p14:creationId xmlns:p14="http://schemas.microsoft.com/office/powerpoint/2010/main" val="88293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E3B9C7CC9E31B4AB67176CFABDCEF89" ma:contentTypeVersion="0" ma:contentTypeDescription="Crear nuevo documento." ma:contentTypeScope="" ma:versionID="58eca6e94df307946bbcf623fbeb2080">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3564D-F064-4A3B-8B09-ABBF037A7FE3}">
  <ds:schemaRefs>
    <ds:schemaRef ds:uri="http://schemas.microsoft.com/sharepoint/v3/contenttype/forms"/>
  </ds:schemaRefs>
</ds:datastoreItem>
</file>

<file path=customXml/itemProps2.xml><?xml version="1.0" encoding="utf-8"?>
<ds:datastoreItem xmlns:ds="http://schemas.openxmlformats.org/officeDocument/2006/customXml" ds:itemID="{9B7B06E4-6E57-4D0D-8547-C1D0CBEB7B9D}">
  <ds:schemaRefs>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CA1998A-10DE-4E5A-AFCE-9D130655E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2285</TotalTime>
  <Words>1165</Words>
  <Application>Microsoft Office PowerPoint</Application>
  <PresentationFormat>Personalizado</PresentationFormat>
  <Paragraphs>64</Paragraphs>
  <Slides>18</Slides>
  <Notes>0</Notes>
  <HiddenSlides>0</HiddenSlides>
  <MMClips>17</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Tahoma Bold</vt:lpstr>
      <vt:lpstr>Tema de Office</vt:lpstr>
      <vt:lpstr>Modelo Educativo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CELEBRACIÓN DÍA DEL PROFESOR</dc:title>
  <dc:creator>Luisa Fernanda Restrepo Marin</dc:creator>
  <cp:lastModifiedBy>Camilo Toscano Rojas</cp:lastModifiedBy>
  <cp:revision>140</cp:revision>
  <dcterms:created xsi:type="dcterms:W3CDTF">2016-03-18T12:52:08Z</dcterms:created>
  <dcterms:modified xsi:type="dcterms:W3CDTF">2018-09-18T21:19:46Z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0x0101003E3B9C7CC9E31B4AB67176CFABDCEF89</vt:lpwstr>
  </property>
  <property fmtid="{D5CDD505-2E9C-101B-9397-08002B2CF9AE}" pid="3" name="ArticulateGUID">
    <vt:lpwstr>B1B92DEF-9A35-47C0-AC11-BE05A531ECB8</vt:lpwstr>
  </property>
  <property fmtid="{D5CDD505-2E9C-101B-9397-08002B2CF9AE}" pid="4" name="ArticulatePath">
    <vt:lpwstr>Chomsky-Sintaxis_Modelo-UCC sept17</vt:lpwstr>
  </property>
</Properties>
</file>